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4" r:id="rId7"/>
    <p:sldId id="271" r:id="rId8"/>
    <p:sldId id="272" r:id="rId9"/>
    <p:sldId id="273" r:id="rId10"/>
    <p:sldId id="265" r:id="rId11"/>
    <p:sldId id="266" r:id="rId12"/>
    <p:sldId id="269" r:id="rId13"/>
    <p:sldId id="267" r:id="rId14"/>
    <p:sldId id="261" r:id="rId15"/>
    <p:sldId id="263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>
      <p:cViewPr>
        <p:scale>
          <a:sx n="75" d="100"/>
          <a:sy n="75" d="100"/>
        </p:scale>
        <p:origin x="-139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FDC73-B162-4B95-A803-EB408D43496B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40BDB-A953-4EAE-9E14-ADE457D85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DF3A-B6E4-4679-ACE2-315B765B36B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E1C2B-DD7B-4499-8F8D-114C7A24C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Lakewood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9400"/>
            <a:ext cx="6400800" cy="1752600"/>
          </a:xfrm>
        </p:spPr>
        <p:txBody>
          <a:bodyPr/>
          <a:lstStyle/>
          <a:p>
            <a:r>
              <a:rPr lang="en-US" dirty="0" smtClean="0"/>
              <a:t>REFERENDUM </a:t>
            </a:r>
          </a:p>
          <a:p>
            <a:r>
              <a:rPr lang="en-US" dirty="0" smtClean="0"/>
              <a:t>SEPTEMBER 30, 2014</a:t>
            </a:r>
            <a:endParaRPr lang="en-US" dirty="0"/>
          </a:p>
        </p:txBody>
      </p:sp>
      <p:pic>
        <p:nvPicPr>
          <p:cNvPr id="2050" name="Picture 2" descr="C:\Users\lwinters.LWHS\AppData\Local\Microsoft\Windows\Temporary Internet Files\Content.IE5\XNXL77V8\MC9000567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267200"/>
            <a:ext cx="2667000" cy="2328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these Projects Need to be Completed?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conditions of both the HVAC and Roofs are extremely poor.</a:t>
            </a:r>
          </a:p>
          <a:p>
            <a:r>
              <a:rPr lang="en-US" dirty="0" smtClean="0"/>
              <a:t>The Insurance Company has notified the district that they may drop our coverage, if we do not address the failing roofs.</a:t>
            </a:r>
          </a:p>
          <a:p>
            <a:r>
              <a:rPr lang="en-US" dirty="0" smtClean="0"/>
              <a:t>It is becoming more costly to repair roofs and HVAC systems than replace them  </a:t>
            </a:r>
          </a:p>
          <a:p>
            <a:endParaRPr lang="en-US" dirty="0"/>
          </a:p>
        </p:txBody>
      </p:sp>
      <p:pic>
        <p:nvPicPr>
          <p:cNvPr id="6146" name="Picture 2" descr="C:\Users\lwinters.LWHS\AppData\Local\Microsoft\Windows\Temporary Internet Files\Content.IE5\U0PE3BMZ\MC9003261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029200"/>
            <a:ext cx="1399498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these Projects Need to be Completed?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cost of repairing both the HVAC systems and roofs escalate each year with the “patchwork” we do to keep them under control.</a:t>
            </a:r>
          </a:p>
          <a:p>
            <a:r>
              <a:rPr lang="en-US" dirty="0" smtClean="0"/>
              <a:t>Last year alone, approximately $418,000. was spent on emergency costs.</a:t>
            </a:r>
          </a:p>
          <a:p>
            <a:pPr lvl="1"/>
            <a:r>
              <a:rPr lang="en-US" dirty="0" smtClean="0"/>
              <a:t>$98,482.62 – Boilers</a:t>
            </a:r>
          </a:p>
          <a:p>
            <a:pPr lvl="1"/>
            <a:r>
              <a:rPr lang="en-US" dirty="0" smtClean="0"/>
              <a:t>$20,000.00 – Ceiling Tiles</a:t>
            </a:r>
          </a:p>
          <a:p>
            <a:pPr lvl="1"/>
            <a:r>
              <a:rPr lang="en-US" dirty="0" smtClean="0"/>
              <a:t>$98,231.14 – Fire/Burglar</a:t>
            </a:r>
          </a:p>
          <a:p>
            <a:pPr lvl="1"/>
            <a:r>
              <a:rPr lang="en-US" dirty="0" smtClean="0"/>
              <a:t>$116,590.00 – Flooring/Abatements</a:t>
            </a:r>
          </a:p>
          <a:p>
            <a:pPr lvl="1"/>
            <a:r>
              <a:rPr lang="en-US" dirty="0" smtClean="0"/>
              <a:t>$40,000.00 – HVAC  </a:t>
            </a:r>
          </a:p>
          <a:p>
            <a:pPr lvl="1"/>
            <a:r>
              <a:rPr lang="en-US" dirty="0" smtClean="0"/>
              <a:t>$45,000.00 – Environmental </a:t>
            </a:r>
          </a:p>
          <a:p>
            <a:r>
              <a:rPr lang="en-US" dirty="0" smtClean="0"/>
              <a:t>Each year, more and more funds are taken away from children and education in order to repair the facilities, which have gone years without preventive maintenance.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these Projects Need to be Completed?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Due to aging HVAC systems, and deteriorating roofs, students at times, have had to be relocated to different areas of the building due to heating and flooding problems.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these Projects Need to be Completed?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will give us 40% of the cost to repair or replace the roofs/HVAC systems.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Are we ready to turn down $11,748,560 in free money from the state to do what is necessary, and what the district will have to complete at its own expense? </a:t>
            </a:r>
            <a:endParaRPr lang="en-US" dirty="0"/>
          </a:p>
        </p:txBody>
      </p:sp>
      <p:pic>
        <p:nvPicPr>
          <p:cNvPr id="4" name="Picture 2" descr="C:\Users\lwinters.LWHS\AppData\Local\Microsoft\Windows\Temporary Internet Files\Content.IE5\E97NI76D\MP9004309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410200"/>
            <a:ext cx="1752600" cy="1166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/>
          <a:lstStyle/>
          <a:p>
            <a:r>
              <a:rPr lang="en-US" dirty="0" smtClean="0"/>
              <a:t>The cost of the HVAC system upgrades and roofing projects shall not exceed $29,497,241 and the amount of the refinance of the lease purchase shall not exceed $5,200,000, all of which will be funded through the issuance of bonds of the school district.</a:t>
            </a:r>
            <a:endParaRPr lang="en-US" dirty="0"/>
          </a:p>
        </p:txBody>
      </p:sp>
      <p:pic>
        <p:nvPicPr>
          <p:cNvPr id="3074" name="Picture 2" descr="C:\Users\lwinters\AppData\Local\Microsoft\Windows\Temporary Internet Files\Content.IE5\9NIA45MP\MC9000562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810000"/>
            <a:ext cx="3431348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40% State Aid is only available to the school district if the referendum is approved.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$29,497,241 –HVAC &amp; Roof Repairs</a:t>
            </a:r>
          </a:p>
          <a:p>
            <a:r>
              <a:rPr lang="en-US" dirty="0" smtClean="0"/>
              <a:t>$  5,200,000- Defeasance of Lease Purchase</a:t>
            </a:r>
          </a:p>
          <a:p>
            <a:r>
              <a:rPr lang="en-US" dirty="0" smtClean="0"/>
              <a:t>$34, 697,241- Total Bond Amount</a:t>
            </a:r>
          </a:p>
          <a:p>
            <a:r>
              <a:rPr lang="en-US" dirty="0" smtClean="0"/>
              <a:t>$11,748,704 – State Debt Service Aid</a:t>
            </a:r>
          </a:p>
          <a:p>
            <a:pPr>
              <a:buNone/>
            </a:pPr>
            <a:r>
              <a:rPr lang="en-US" dirty="0" smtClean="0"/>
              <a:t>______________________________________</a:t>
            </a:r>
          </a:p>
          <a:p>
            <a:pPr>
              <a:buNone/>
            </a:pPr>
            <a:r>
              <a:rPr lang="en-US" dirty="0" smtClean="0"/>
              <a:t>$22,948,537 – Net Cost to District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You Vote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work will still be done</a:t>
            </a:r>
            <a:r>
              <a:rPr lang="en-US" smtClean="0"/>
              <a:t>; however, at </a:t>
            </a:r>
            <a:r>
              <a:rPr lang="en-US" dirty="0" smtClean="0"/>
              <a:t>a much higher cost!</a:t>
            </a:r>
            <a:endParaRPr lang="en-US" dirty="0"/>
          </a:p>
        </p:txBody>
      </p:sp>
      <p:pic>
        <p:nvPicPr>
          <p:cNvPr id="4101" name="Picture 5" descr="C:\Users\lwinters\AppData\Local\Microsoft\Windows\Temporary Internet Files\Content.IE5\L6TIUMOY\MC90044040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4384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PLEASE  </a:t>
            </a:r>
          </a:p>
          <a:p>
            <a:pPr algn="ctr">
              <a:buNone/>
            </a:pPr>
            <a:r>
              <a:rPr lang="en-US" sz="8000" dirty="0" smtClean="0"/>
              <a:t>VOTE ON </a:t>
            </a:r>
          </a:p>
          <a:p>
            <a:pPr algn="ctr">
              <a:buNone/>
            </a:pPr>
            <a:r>
              <a:rPr lang="en-US" sz="7200" dirty="0" smtClean="0"/>
              <a:t>SEPTEMBER 30, 2014</a:t>
            </a:r>
            <a:endParaRPr lang="en-US" sz="7200" dirty="0"/>
          </a:p>
        </p:txBody>
      </p:sp>
      <p:pic>
        <p:nvPicPr>
          <p:cNvPr id="1026" name="Picture 2" descr="C:\Users\lwinters.LWHS\AppData\Local\Microsoft\Windows\Temporary Internet Files\Content.IE5\COW846O7\MP9003847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95800"/>
            <a:ext cx="2209800" cy="2197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84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Board of Education is seeking voter approval to undertake various school improvement projects and to refinance its outstanding lease purchase agreement.</a:t>
            </a:r>
            <a:endParaRPr lang="en-US" dirty="0"/>
          </a:p>
        </p:txBody>
      </p:sp>
      <p:pic>
        <p:nvPicPr>
          <p:cNvPr id="2050" name="Picture 2" descr="C:\Users\lwinters.LWHS\AppData\Local\Microsoft\Windows\Temporary Internet Files\Content.IE5\U0PE3BMZ\MM90035671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792980"/>
            <a:ext cx="2362200" cy="2007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projects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HVAC system upgrades at Lakewood High School, Oak Street School, Spruce Street School, Clifton Avenue Grade School, Lakewood Middle School and the Ella G. Clarke School and</a:t>
            </a:r>
            <a:endParaRPr lang="en-US" dirty="0"/>
          </a:p>
        </p:txBody>
      </p:sp>
      <p:pic>
        <p:nvPicPr>
          <p:cNvPr id="1027" name="Picture 3" descr="C:\Users\lwinters\AppData\Local\Microsoft\Windows\Temporary Internet Files\Content.IE5\W9JAN7M4\MC9001506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267200"/>
            <a:ext cx="2347570" cy="2352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Roofing replacement and related repairs at Oak Street School, Spruce Street school, Clifton Avenue Grade School, and Ella G. Clarke School and</a:t>
            </a:r>
            <a:endParaRPr lang="en-US" dirty="0"/>
          </a:p>
        </p:txBody>
      </p:sp>
      <p:pic>
        <p:nvPicPr>
          <p:cNvPr id="4098" name="Picture 2" descr="C:\Users\lwinters.LWHS\AppData\Local\Microsoft\Windows\Temporary Internet Files\Content.IE5\IFSLEC05\MC9004379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810000"/>
            <a:ext cx="367875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The refinance of the Board’s outstanding lease purchase agreement with the issuance of significantly lower interest rate bonds.</a:t>
            </a:r>
            <a:endParaRPr lang="en-US" dirty="0"/>
          </a:p>
        </p:txBody>
      </p:sp>
      <p:pic>
        <p:nvPicPr>
          <p:cNvPr id="2050" name="Picture 2" descr="C:\Users\lwinters\AppData\Local\Microsoft\Windows\Temporary Internet Files\Content.IE5\ORDFUCH3\MC9001859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743200"/>
            <a:ext cx="3200400" cy="3224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Annual Cost of Referendum vs. </a:t>
            </a:r>
            <a:br>
              <a:rPr lang="en-US" dirty="0" smtClean="0"/>
            </a:br>
            <a:r>
              <a:rPr lang="en-US" dirty="0" smtClean="0"/>
              <a:t>Total Cost of Lease Purchase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763002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1"/>
                <a:gridCol w="1066801"/>
                <a:gridCol w="1066801"/>
                <a:gridCol w="1028699"/>
                <a:gridCol w="1095375"/>
                <a:gridCol w="1095375"/>
                <a:gridCol w="1095375"/>
                <a:gridCol w="1095375"/>
              </a:tblGrid>
              <a:tr h="990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House 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$200,000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$250,000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$300,000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$350,000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$400,000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$450,000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$500,000</a:t>
                      </a:r>
                      <a:endParaRPr lang="en-US" sz="1600" b="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Annual</a:t>
                      </a:r>
                      <a:r>
                        <a:rPr lang="en-US" sz="1600" b="0" baseline="0" dirty="0" smtClean="0"/>
                        <a:t> Cost</a:t>
                      </a:r>
                      <a:r>
                        <a:rPr lang="en-US" sz="1600" b="0" dirty="0" smtClean="0"/>
                        <a:t> of Referendum for 20 years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$36.99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$46.24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$55.49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$64.74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$73.99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$83.23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$92.48</a:t>
                      </a:r>
                      <a:endParaRPr lang="en-US" sz="1600" b="1" dirty="0"/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Total Cost</a:t>
                      </a:r>
                      <a:r>
                        <a:rPr lang="en-US" sz="1600" b="0" baseline="0" dirty="0" smtClean="0"/>
                        <a:t> of Lease Purchase</a:t>
                      </a:r>
                    </a:p>
                    <a:p>
                      <a:endParaRPr lang="en-US" sz="1600" b="0" baseline="0" dirty="0" smtClean="0"/>
                    </a:p>
                    <a:p>
                      <a:r>
                        <a:rPr lang="en-US" sz="1600" b="0" baseline="0" dirty="0" smtClean="0"/>
                        <a:t>(Over 3 Year Period)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$514.79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$643.49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$772.19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$900.18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$1,029.58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$1,158.28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$1,286.98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6172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*Estimated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All revenue and expenditures have to be accounted for in a Capital Project Fund, separate from the district’s general fund.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Funding is earmarked specifically for referendum projects and cannot be allocated to anything else.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2514600"/>
          </a:xfrm>
        </p:spPr>
        <p:txBody>
          <a:bodyPr/>
          <a:lstStyle/>
          <a:p>
            <a:r>
              <a:rPr lang="en-US" dirty="0" smtClean="0"/>
              <a:t>Funding for the Referendum Projects are not co-mingled with the Operating Budget!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the State Monitor – </a:t>
            </a:r>
            <a:br>
              <a:rPr lang="en-US" dirty="0" smtClean="0"/>
            </a:br>
            <a:r>
              <a:rPr lang="en-US" dirty="0" smtClean="0"/>
              <a:t>In regard to the Referendum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Oversees all Financial Records</a:t>
            </a:r>
          </a:p>
          <a:p>
            <a:r>
              <a:rPr lang="en-US" dirty="0" smtClean="0"/>
              <a:t>Bids</a:t>
            </a:r>
          </a:p>
          <a:p>
            <a:r>
              <a:rPr lang="en-US" dirty="0" smtClean="0"/>
              <a:t>Contracts</a:t>
            </a:r>
          </a:p>
          <a:p>
            <a:r>
              <a:rPr lang="en-US" dirty="0" smtClean="0"/>
              <a:t>Revenues and Expenditures</a:t>
            </a:r>
          </a:p>
          <a:p>
            <a:r>
              <a:rPr lang="en-US" dirty="0" smtClean="0"/>
              <a:t>Payments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640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Lakewood School District</vt:lpstr>
      <vt:lpstr>The Board of Education is seeking voter approval to undertake various school improvement projects and to refinance its outstanding lease purchase agreement.</vt:lpstr>
      <vt:lpstr>These projects include:</vt:lpstr>
      <vt:lpstr>Slide 4</vt:lpstr>
      <vt:lpstr>Slide 5</vt:lpstr>
      <vt:lpstr>Annual Cost of Referendum vs.  Total Cost of Lease Purchase</vt:lpstr>
      <vt:lpstr>Accountability</vt:lpstr>
      <vt:lpstr>Slide 8</vt:lpstr>
      <vt:lpstr>Role of the State Monitor –  In regard to the Referendum</vt:lpstr>
      <vt:lpstr>Why do these Projects Need to be Completed?</vt:lpstr>
      <vt:lpstr>Why do these Projects Need to be Completed?</vt:lpstr>
      <vt:lpstr>Why do these Projects Need to be Completed?</vt:lpstr>
      <vt:lpstr>Why do these Projects Need to be Completed?</vt:lpstr>
      <vt:lpstr>Slide 14</vt:lpstr>
      <vt:lpstr>Slide 15</vt:lpstr>
      <vt:lpstr>What Happens If You Vote No?</vt:lpstr>
      <vt:lpstr>Slide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lwinters</dc:creator>
  <cp:lastModifiedBy>Laura Winters</cp:lastModifiedBy>
  <cp:revision>35</cp:revision>
  <dcterms:created xsi:type="dcterms:W3CDTF">2014-09-08T01:58:42Z</dcterms:created>
  <dcterms:modified xsi:type="dcterms:W3CDTF">2014-09-15T17:09:28Z</dcterms:modified>
</cp:coreProperties>
</file>